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6"/>
  </p:notesMasterIdLst>
  <p:handoutMasterIdLst>
    <p:handoutMasterId r:id="rId57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7" r:id="rId12"/>
    <p:sldId id="356" r:id="rId13"/>
    <p:sldId id="2414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  <p:sldId id="2411" r:id="rId53"/>
    <p:sldId id="2412" r:id="rId54"/>
    <p:sldId id="2413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2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192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10/11/22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7" Type="http://schemas.openxmlformats.org/officeDocument/2006/relationships/hyperlink" Target="https://github.com/SynBioDex/sbol_factory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BioDex/SBOL-utilities" TargetMode="External"/><Relationship Id="rId5" Type="http://schemas.openxmlformats.org/officeDocument/2006/relationships/hyperlink" Target="http://shortbol.org/" TargetMode="External"/><Relationship Id="rId4" Type="http://schemas.openxmlformats.org/officeDocument/2006/relationships/hyperlink" Target="https://github.com/sboltools/sbolgraph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bolstandard.org/docs/SBOL3.0.1.pdf" TargetMode="External"/><Relationship Id="rId2" Type="http://schemas.openxmlformats.org/officeDocument/2006/relationships/hyperlink" Target="https://github.com/SynBioDex/Community-Media/tree/master/2022/IWBDA22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sbo/main/tree" TargetMode="External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ynBioDex/tyt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Bryan Bartley, Tom Mitchell (Raytheon BBN)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3, October 24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2022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Paris, France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Lukas </a:t>
            </a:r>
            <a:r>
              <a:rPr lang="en-US" sz="5400" dirty="0" err="1">
                <a:solidFill>
                  <a:schemeClr val="tx1"/>
                </a:solidFill>
              </a:rPr>
              <a:t>Buecherl</a:t>
            </a:r>
            <a:r>
              <a:rPr lang="en-US" sz="5400" dirty="0">
                <a:solidFill>
                  <a:schemeClr val="tx1"/>
                </a:solidFill>
              </a:rPr>
              <a:t> (U. Colorado), James Scott-Brown (Oxford),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Research), Gonzalo Vidal Peña (Newcastle University), Tom Mitchell (Raytheon BBN)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(U.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57CEB-9B29-938F-E4D9-3B0F2B46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84" y="766573"/>
            <a:ext cx="5918663" cy="37914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EE6DB-1625-4347-B5FD-2A7A39C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51" y="931988"/>
            <a:ext cx="4923298" cy="4005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29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Canvas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 include: </a:t>
            </a:r>
            <a:r>
              <a:rPr lang="en-US" sz="1600" b="1" dirty="0"/>
              <a:t>SBOL Designer,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, </a:t>
            </a:r>
            <a:r>
              <a:rPr lang="en-US" sz="1600" b="1" dirty="0" err="1"/>
              <a:t>DNAPlotLib</a:t>
            </a:r>
            <a:r>
              <a:rPr lang="en-US" sz="1600" b="1" dirty="0"/>
              <a:t>, Eugene, </a:t>
            </a:r>
            <a:r>
              <a:rPr lang="en-US" sz="1600" b="1" dirty="0" err="1"/>
              <a:t>GenoCAD</a:t>
            </a:r>
            <a:r>
              <a:rPr lang="en-US" sz="1600" b="1" dirty="0"/>
              <a:t>, BOOST (JGI), etc.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60F97-B001-C5B2-03F9-8DBF662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91030"/>
            <a:ext cx="6450678" cy="3589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881A1-D355-2094-E55E-0B80F0919F26}"/>
              </a:ext>
            </a:extLst>
          </p:cNvPr>
          <p:cNvSpPr txBox="1"/>
          <p:nvPr/>
        </p:nvSpPr>
        <p:spPr>
          <a:xfrm>
            <a:off x="7547957" y="3661218"/>
            <a:ext cx="1778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Terry, et al. ACS </a:t>
            </a:r>
            <a:r>
              <a:rPr lang="en-US" sz="1600" dirty="0" err="1"/>
              <a:t>SynBio</a:t>
            </a:r>
            <a:r>
              <a:rPr lang="en-US" sz="16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C13804-909A-ED4C-BD10-57389DF14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22" b="28365"/>
          <a:stretch/>
        </p:blipFill>
        <p:spPr>
          <a:xfrm>
            <a:off x="335561" y="4134876"/>
            <a:ext cx="1651182" cy="659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B73C-5098-0A4A-80BA-15044B23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238" y="3195738"/>
            <a:ext cx="1355576" cy="602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6B427-713E-8E41-B4D6-073CECFD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51" y="3206401"/>
            <a:ext cx="2348085" cy="6565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EAEE5-D3BD-0B41-AEB8-713AD3E5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45" y="3170056"/>
            <a:ext cx="2348085" cy="724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A7857F-E35F-1A47-AD7A-B4FF8A30E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319" y="4109393"/>
            <a:ext cx="2348084" cy="70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49" y="3089144"/>
            <a:ext cx="1940153" cy="871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16913-5346-6B06-E412-53C0DAEB1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38" y="4043444"/>
            <a:ext cx="1929509" cy="758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94C3D-420B-66E3-7973-016F3D44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5" y="4152013"/>
            <a:ext cx="2643695" cy="5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			</a:t>
            </a:r>
            <a:r>
              <a:rPr lang="en-US" i="1" dirty="0">
                <a:solidFill>
                  <a:srgbClr val="FF0000"/>
                </a:solidFill>
              </a:rPr>
              <a:t>Focus of this tutorial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endParaRPr lang="en-US" i="1" dirty="0">
              <a:solidFill>
                <a:srgbClr val="FF0000"/>
              </a:solidFill>
            </a:endParaRP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 DNA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 Engineered Region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Ribosome Entry Site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Terminator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CDS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lvl="0"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EDAM: NA 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EDAM: NA seq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6"/>
            <a:ext cx="5116764" cy="2680632"/>
            <a:chOff x="3136862" y="1844890"/>
            <a:chExt cx="5116764" cy="26806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476322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: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Assembly Scar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828235" y="2032121"/>
              <a:ext cx="1158771" cy="784310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Protein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01973" y="1598031"/>
            <a:ext cx="6196939" cy="2573625"/>
            <a:chOff x="1435471" y="2163295"/>
            <a:chExt cx="6196939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Genetic Production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46591" y="3803581"/>
              <a:ext cx="2022288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Template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Product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cxnSpLocks/>
              <a:stCxn id="75" idx="2"/>
              <a:endCxn id="76" idx="3"/>
            </p:cNvCxnSpPr>
            <p:nvPr/>
          </p:nvCxnSpPr>
          <p:spPr>
            <a:xfrm rot="5400000">
              <a:off x="4127092" y="3859282"/>
              <a:ext cx="652004" cy="168430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7" y="3708679"/>
              <a:ext cx="249594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35471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89107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EDAM: SBML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 Continuous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 Simple chemical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PubChem: Glucose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E0E88F-7CC6-CF29-1ABB-DA37DE8A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33" y="1517992"/>
            <a:ext cx="6127109" cy="306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2613840" y="2652549"/>
            <a:ext cx="1634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feature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3824994" y="3552182"/>
            <a:ext cx="1647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replace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the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278534" y="3187624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217FB-C1B1-549A-7A0E-8E3A399D03F3}"/>
              </a:ext>
            </a:extLst>
          </p:cNvPr>
          <p:cNvSpPr txBox="1"/>
          <p:nvPr/>
        </p:nvSpPr>
        <p:spPr>
          <a:xfrm>
            <a:off x="7359941" y="1872558"/>
            <a:ext cx="153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Numbers to put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on the feature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https://goksel.github.io/libSBOLj3/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sbolgraph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https://github.com/sboltools/sbolgraph</a:t>
            </a:r>
            <a:r>
              <a:rPr lang="en-US" dirty="0"/>
              <a:t>) </a:t>
            </a:r>
            <a:r>
              <a:rPr lang="en-US" i="1" dirty="0"/>
              <a:t>JavaScript</a:t>
            </a:r>
          </a:p>
          <a:p>
            <a:pPr lvl="1"/>
            <a:r>
              <a:rPr lang="en-US" dirty="0"/>
              <a:t>ShortBOL3 authoring tool (</a:t>
            </a:r>
            <a:r>
              <a:rPr lang="en-US" dirty="0">
                <a:hlinkClick r:id="rId5"/>
              </a:rPr>
              <a:t>http://shortbol.org/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utilities (</a:t>
            </a:r>
            <a:r>
              <a:rPr lang="en-US" dirty="0">
                <a:hlinkClick r:id="rId6"/>
              </a:rPr>
              <a:t>https://github.com/SynBioDex/SBOL-utilities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Factory (</a:t>
            </a:r>
            <a:r>
              <a:rPr lang="en-US" dirty="0">
                <a:hlinkClick r:id="rId7"/>
              </a:rPr>
              <a:t>https://github.com/SynBioDex/sbol_factory/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pySBOL</a:t>
            </a:r>
            <a:r>
              <a:rPr lang="en-US" dirty="0"/>
              <a:t> Installation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v1.0.1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algn="ctr">
              <a:spcAft>
                <a:spcPts val="1200"/>
              </a:spcAft>
            </a:pPr>
            <a:r>
              <a:rPr lang="en-US" sz="1800" b="1" dirty="0"/>
              <a:t>Repository:</a:t>
            </a:r>
          </a:p>
          <a:p>
            <a:pPr algn="ctr"/>
            <a:r>
              <a:rPr lang="en-US" sz="1800" dirty="0">
                <a:hlinkClick r:id="rId2"/>
              </a:rPr>
              <a:t>https://github.com/synbiodex/pySBOL3</a:t>
            </a:r>
            <a:endParaRPr lang="en-US" sz="1800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Documentation:</a:t>
            </a:r>
          </a:p>
          <a:p>
            <a:pPr algn="ctr"/>
            <a:endParaRPr lang="en-US" b="1" dirty="0"/>
          </a:p>
          <a:p>
            <a:pPr algn="ctr">
              <a:spcAft>
                <a:spcPts val="1200"/>
              </a:spcAft>
            </a:pP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from: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2"/>
              </a:rPr>
              <a:t>https://github.com/SynBioDex/Community-Media/tree/master/2022/IWBDA22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Fetch:</a:t>
            </a:r>
          </a:p>
          <a:p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wget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/Community-Media/master/2022/IWBDA22/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curl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/Community-Media/master/2022/IWBDA22/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-o 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Specification Document: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  <a:hlinkClick r:id="rId3"/>
              </a:rPr>
              <a:t>https://sbolstandard.org/docs/SBOL3.0.1.pdf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3651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www.ebi.ac.uk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sbo</a:t>
            </a:r>
            <a:r>
              <a:rPr lang="en-US" dirty="0">
                <a:hlinkClick r:id="rId3"/>
              </a:rPr>
              <a:t>/main/tree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06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TYTO</a:t>
            </a:r>
          </a:p>
          <a:p>
            <a:pPr marL="493713"/>
            <a:r>
              <a:rPr lang="en-US" dirty="0">
                <a:hlinkClick r:id="rId4"/>
              </a:rPr>
              <a:t>https://github.com/SynBioDex/tyto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299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terms here: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26785</TotalTime>
  <Words>2621</Words>
  <Application>Microsoft Macintosh PowerPoint</Application>
  <PresentationFormat>On-screen Show (16:9)</PresentationFormat>
  <Paragraphs>646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Corbel</vt:lpstr>
      <vt:lpstr>Courier</vt:lpstr>
      <vt:lpstr>Monaco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3</vt:lpstr>
      <vt:lpstr>SBOL assists in collaboration throughout workflows</vt:lpstr>
      <vt:lpstr>Data Repositories: SynBioHub</vt:lpstr>
      <vt:lpstr>Data Repositories: ICE</vt:lpstr>
      <vt:lpstr>Data Repositories: git</vt:lpstr>
      <vt:lpstr>Sequence Editor: Benchling</vt:lpstr>
      <vt:lpstr>Sequence Editor: SBOL Canvas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  <vt:lpstr>pySBOL Installation</vt:lpstr>
      <vt:lpstr>Tutorial Resources</vt:lpstr>
      <vt:lpstr>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Microsoft Office User</cp:lastModifiedBy>
  <cp:revision>552</cp:revision>
  <dcterms:created xsi:type="dcterms:W3CDTF">2015-09-30T17:38:27Z</dcterms:created>
  <dcterms:modified xsi:type="dcterms:W3CDTF">2022-10-11T20:14:12Z</dcterms:modified>
</cp:coreProperties>
</file>